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6" r:id="rId4"/>
    <p:sldId id="293" r:id="rId5"/>
    <p:sldId id="290" r:id="rId6"/>
    <p:sldId id="285" r:id="rId7"/>
    <p:sldId id="259" r:id="rId8"/>
    <p:sldId id="291" r:id="rId9"/>
    <p:sldId id="261" r:id="rId10"/>
    <p:sldId id="262" r:id="rId11"/>
    <p:sldId id="292" r:id="rId12"/>
    <p:sldId id="263" r:id="rId13"/>
    <p:sldId id="264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FE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 autoAdjust="0"/>
  </p:normalViewPr>
  <p:slideViewPr>
    <p:cSldViewPr snapToGrid="0">
      <p:cViewPr varScale="1">
        <p:scale>
          <a:sx n="76" d="100"/>
          <a:sy n="76" d="100"/>
        </p:scale>
        <p:origin x="120" y="5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63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57;&#1086;&#1094;-&#1101;&#1082;&#1086;&#1085;&#1086;&#1084;%20&#1088;&#1072;&#1079;&#1074;&#1080;&#1090;&#1080;&#1077;\&#1056;&#1040;&#1057;&#1063;&#1045;&#1058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3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5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Сыры!$B$56:$B$75</c15:sqref>
                  </c15:fullRef>
                </c:ext>
              </c:extLst>
              <c:f>(Сыры!$B$56,Сыры!$B$58:$B$63,Сыры!$B$65:$B$67,Сыры!$B$70:$B$75)</c:f>
              <c:strCache>
                <c:ptCount val="16"/>
                <c:pt idx="0">
                  <c:v>Формирование архивных фондов</c:v>
                </c:pt>
                <c:pt idx="1">
                  <c:v>Профилактика правонарушений</c:v>
                </c:pt>
                <c:pt idx="2">
                  <c:v>Профилактика терроризма и экстремизма</c:v>
                </c:pt>
                <c:pt idx="3">
                  <c:v>Профилактика наркомании </c:v>
                </c:pt>
                <c:pt idx="4">
                  <c:v>Обучение действиям в чрезвычайных ситуациях</c:v>
                </c:pt>
                <c:pt idx="5">
                  <c:v>Общественные работы</c:v>
                </c:pt>
                <c:pt idx="6">
                  <c:v>Трудоустройство несовершеннолетних</c:v>
                </c:pt>
                <c:pt idx="7">
                  <c:v>Благоустройство </c:v>
                </c:pt>
                <c:pt idx="8">
                  <c:v>Охрана окружающей среды</c:v>
                </c:pt>
                <c:pt idx="9">
                  <c:v>Профессиональное образование</c:v>
                </c:pt>
                <c:pt idx="10">
                  <c:v>Профилактика межнациональных конфликтов</c:v>
                </c:pt>
                <c:pt idx="11">
                  <c:v> Участие в городских праздничных мероприятий</c:v>
                </c:pt>
                <c:pt idx="12">
                  <c:v>Сохранение местных традиций</c:v>
                </c:pt>
                <c:pt idx="13">
                  <c:v>Организация досуговых мероприятий</c:v>
                </c:pt>
                <c:pt idx="14">
                  <c:v>Физкультурно-оздоровительные мероприятия</c:v>
                </c:pt>
                <c:pt idx="15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Сыры!$C$56:$C$75</c15:sqref>
                  </c15:fullRef>
                </c:ext>
              </c:extLst>
              <c:f>(Сыры!$C$56,Сыры!$C$58:$C$63,Сыры!$C$65:$C$67,Сыры!$C$70:$C$75)</c:f>
              <c:numCache>
                <c:formatCode>#\ ##0.0</c:formatCode>
                <c:ptCount val="16"/>
                <c:pt idx="0" formatCode="General">
                  <c:v>107.3</c:v>
                </c:pt>
                <c:pt idx="1">
                  <c:v>7.5</c:v>
                </c:pt>
                <c:pt idx="2">
                  <c:v>7.5</c:v>
                </c:pt>
                <c:pt idx="3">
                  <c:v>7.5</c:v>
                </c:pt>
                <c:pt idx="4">
                  <c:v>41</c:v>
                </c:pt>
                <c:pt idx="5">
                  <c:v>105.9</c:v>
                </c:pt>
                <c:pt idx="6">
                  <c:v>338</c:v>
                </c:pt>
                <c:pt idx="7">
                  <c:v>17774.7</c:v>
                </c:pt>
                <c:pt idx="8">
                  <c:v>7.5</c:v>
                </c:pt>
                <c:pt idx="9">
                  <c:v>128.9</c:v>
                </c:pt>
                <c:pt idx="10">
                  <c:v>7.5</c:v>
                </c:pt>
                <c:pt idx="11">
                  <c:v>4147.1000000000004</c:v>
                </c:pt>
                <c:pt idx="12">
                  <c:v>886.3</c:v>
                </c:pt>
                <c:pt idx="13">
                  <c:v>752.6</c:v>
                </c:pt>
                <c:pt idx="14">
                  <c:v>700</c:v>
                </c:pt>
                <c:pt idx="15">
                  <c:v>2140.3000000000002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Сыры!$C$57</c15:sqref>
                  <c15:spPr xmlns:c15="http://schemas.microsoft.com/office/drawing/2012/chart"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Сыры!$C$64</c15:sqref>
                  <c15:spPr xmlns:c15="http://schemas.microsoft.com/office/drawing/2012/chart">
                    <a:solidFill>
                      <a:schemeClr val="accent4">
                        <a:lumMod val="80000"/>
                        <a:lumOff val="2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Сыры!$C$68</c15:sqref>
                  <c15:spPr xmlns:c15="http://schemas.microsoft.com/office/drawing/2012/chart">
                    <a:solidFill>
                      <a:schemeClr val="accent6">
                        <a:lumMod val="60000"/>
                        <a:lumOff val="4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Сыры!$C$69</c15:sqref>
                  <c15:spPr xmlns:c15="http://schemas.microsoft.com/office/drawing/2012/chart">
                    <a:solidFill>
                      <a:schemeClr val="accent5">
                        <a:lumMod val="60000"/>
                        <a:lumOff val="4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Сыры!$B$56:$B$64</c15:sqref>
                  </c15:fullRef>
                </c:ext>
              </c:extLst>
              <c:f>(Сыры!$B$56,Сыры!$B$58:$B$63)</c:f>
              <c:strCache>
                <c:ptCount val="7"/>
                <c:pt idx="0">
                  <c:v>Формирование архивных фондов</c:v>
                </c:pt>
                <c:pt idx="1">
                  <c:v>Профилактика правонарушений</c:v>
                </c:pt>
                <c:pt idx="2">
                  <c:v>Профилактика терроризма и экстремизма</c:v>
                </c:pt>
                <c:pt idx="3">
                  <c:v>Профилактика наркомании </c:v>
                </c:pt>
                <c:pt idx="4">
                  <c:v>Обучение действиям в чрезвычайных ситуациях</c:v>
                </c:pt>
                <c:pt idx="5">
                  <c:v>Общественные работы</c:v>
                </c:pt>
                <c:pt idx="6">
                  <c:v>Трудоустройство несовершеннолетних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Сыры!$C$56:$C$64</c15:sqref>
                  </c15:fullRef>
                </c:ext>
              </c:extLst>
              <c:f>(Сыры!$C$56,Сыры!$C$58:$C$63)</c:f>
              <c:numCache>
                <c:formatCode>#\ ##0.0</c:formatCode>
                <c:ptCount val="7"/>
                <c:pt idx="0" formatCode="General">
                  <c:v>107.3</c:v>
                </c:pt>
                <c:pt idx="1">
                  <c:v>7.5</c:v>
                </c:pt>
                <c:pt idx="2">
                  <c:v>7.5</c:v>
                </c:pt>
                <c:pt idx="3">
                  <c:v>7.5</c:v>
                </c:pt>
                <c:pt idx="4">
                  <c:v>41</c:v>
                </c:pt>
                <c:pt idx="5">
                  <c:v>105.9</c:v>
                </c:pt>
                <c:pt idx="6">
                  <c:v>338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Сыры!$B$56:$B$64</c15:sqref>
                  </c15:fullRef>
                </c:ext>
              </c:extLst>
              <c:f>(Сыры!$B$56,Сыры!$B$58:$B$63)</c:f>
              <c:strCache>
                <c:ptCount val="7"/>
                <c:pt idx="0">
                  <c:v>Формирование архивных фондов</c:v>
                </c:pt>
                <c:pt idx="1">
                  <c:v>Профилактика правонарушений</c:v>
                </c:pt>
                <c:pt idx="2">
                  <c:v>Профилактика терроризма и экстремизма</c:v>
                </c:pt>
                <c:pt idx="3">
                  <c:v>Профилактика наркомании </c:v>
                </c:pt>
                <c:pt idx="4">
                  <c:v>Обучение действиям в чрезвычайных ситуациях</c:v>
                </c:pt>
                <c:pt idx="5">
                  <c:v>Общественные работы</c:v>
                </c:pt>
                <c:pt idx="6">
                  <c:v>Трудоустройство несовершеннолетних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Сыры!$D$56:$D$64</c15:sqref>
                  </c15:fullRef>
                </c:ext>
              </c:extLst>
              <c:f>(Сыры!$D$56,Сыры!$D$58:$D$63)</c:f>
              <c:numCache>
                <c:formatCode>#\ ##0.0</c:formatCode>
                <c:ptCount val="7"/>
                <c:pt idx="0" formatCode="0.0">
                  <c:v>42.3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37.6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98291352"/>
        <c:axId val="298292528"/>
      </c:barChart>
      <c:catAx>
        <c:axId val="298291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98292528"/>
        <c:crosses val="autoZero"/>
        <c:auto val="1"/>
        <c:lblAlgn val="ctr"/>
        <c:lblOffset val="100"/>
        <c:noMultiLvlLbl val="0"/>
      </c:catAx>
      <c:valAx>
        <c:axId val="2982925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98291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Сыры!$B$65:$B$75</c15:sqref>
                  </c15:fullRef>
                </c:ext>
              </c:extLst>
              <c:f>(Сыры!$B$65:$B$67,Сыры!$B$70:$B$75)</c:f>
              <c:strCache>
                <c:ptCount val="9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Профилактика межнациональных конфликтов</c:v>
                </c:pt>
                <c:pt idx="4">
                  <c:v> Участие в городских праздничных мероприятий</c:v>
                </c:pt>
                <c:pt idx="5">
                  <c:v>Сохранение местных традиций</c:v>
                </c:pt>
                <c:pt idx="6">
                  <c:v>Организация досуговых мероприятий</c:v>
                </c:pt>
                <c:pt idx="7">
                  <c:v>Физкультурно-оздоровительные мероприятия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Сыры!$C$65:$C$75</c15:sqref>
                  </c15:fullRef>
                </c:ext>
              </c:extLst>
              <c:f>(Сыры!$C$65:$C$67,Сыры!$C$70:$C$75)</c:f>
              <c:numCache>
                <c:formatCode>#\ ##0.0</c:formatCode>
                <c:ptCount val="9"/>
                <c:pt idx="0">
                  <c:v>17774.7</c:v>
                </c:pt>
                <c:pt idx="1">
                  <c:v>7.5</c:v>
                </c:pt>
                <c:pt idx="2">
                  <c:v>128.9</c:v>
                </c:pt>
                <c:pt idx="3">
                  <c:v>7.5</c:v>
                </c:pt>
                <c:pt idx="4">
                  <c:v>4147.1000000000004</c:v>
                </c:pt>
                <c:pt idx="5">
                  <c:v>886.3</c:v>
                </c:pt>
                <c:pt idx="6">
                  <c:v>752.6</c:v>
                </c:pt>
                <c:pt idx="7">
                  <c:v>700</c:v>
                </c:pt>
                <c:pt idx="8">
                  <c:v>2140.3000000000002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Сыры!$B$65:$B$75</c15:sqref>
                  </c15:fullRef>
                </c:ext>
              </c:extLst>
              <c:f>(Сыры!$B$65:$B$67,Сыры!$B$70:$B$75)</c:f>
              <c:strCache>
                <c:ptCount val="9"/>
                <c:pt idx="0">
                  <c:v>Благоустройство </c:v>
                </c:pt>
                <c:pt idx="1">
                  <c:v>Охрана окружающей среды</c:v>
                </c:pt>
                <c:pt idx="2">
                  <c:v>Профессиональное образование</c:v>
                </c:pt>
                <c:pt idx="3">
                  <c:v>Профилактика межнациональных конфликтов</c:v>
                </c:pt>
                <c:pt idx="4">
                  <c:v> Участие в городских праздничных мероприятий</c:v>
                </c:pt>
                <c:pt idx="5">
                  <c:v>Сохранение местных традиций</c:v>
                </c:pt>
                <c:pt idx="6">
                  <c:v>Организация досуговых мероприятий</c:v>
                </c:pt>
                <c:pt idx="7">
                  <c:v>Физкультурно-оздоровительные мероприятия</c:v>
                </c:pt>
                <c:pt idx="8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Сыры!$D$65:$D$75</c15:sqref>
                  </c15:fullRef>
                </c:ext>
              </c:extLst>
              <c:f>(Сыры!$D$65:$D$67,Сыры!$D$70:$D$75)</c:f>
              <c:numCache>
                <c:formatCode>#\ ##0.0</c:formatCode>
                <c:ptCount val="9"/>
                <c:pt idx="0">
                  <c:v>677.6</c:v>
                </c:pt>
                <c:pt idx="1">
                  <c:v>0</c:v>
                </c:pt>
                <c:pt idx="2">
                  <c:v>29.9</c:v>
                </c:pt>
                <c:pt idx="3">
                  <c:v>0</c:v>
                </c:pt>
                <c:pt idx="4">
                  <c:v>40.5</c:v>
                </c:pt>
                <c:pt idx="5">
                  <c:v>376.6</c:v>
                </c:pt>
                <c:pt idx="6">
                  <c:v>80</c:v>
                </c:pt>
                <c:pt idx="7">
                  <c:v>0</c:v>
                </c:pt>
                <c:pt idx="8">
                  <c:v>375.5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77378864"/>
        <c:axId val="477378080"/>
      </c:barChart>
      <c:catAx>
        <c:axId val="477378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7378080"/>
        <c:crosses val="autoZero"/>
        <c:auto val="1"/>
        <c:lblAlgn val="ctr"/>
        <c:lblOffset val="100"/>
        <c:noMultiLvlLbl val="0"/>
      </c:catAx>
      <c:valAx>
        <c:axId val="477378080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47737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4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Сыры!$B$5:$B$12</c15:sqref>
                  </c15:fullRef>
                </c:ext>
              </c:extLst>
              <c:f>(Сыры!$B$5:$B$8,Сыры!$B$10:$B$12)</c:f>
              <c:strCache>
                <c:ptCount val="7"/>
                <c:pt idx="0">
                  <c:v>Налог на доходы физических лиц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Дотации</c:v>
                </c:pt>
                <c:pt idx="5">
                  <c:v>Субсидии</c:v>
                </c:pt>
                <c:pt idx="6">
                  <c:v>Субвенции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Сыры!$C$5:$C$12</c15:sqref>
                  </c15:fullRef>
                </c:ext>
              </c:extLst>
              <c:f>(Сыры!$C$5:$C$8,Сыры!$C$10:$C$12)</c:f>
              <c:numCache>
                <c:formatCode>#\ ##0.0</c:formatCode>
                <c:ptCount val="7"/>
                <c:pt idx="0">
                  <c:v>9077</c:v>
                </c:pt>
                <c:pt idx="1">
                  <c:v>85</c:v>
                </c:pt>
                <c:pt idx="2">
                  <c:v>1400</c:v>
                </c:pt>
                <c:pt idx="3">
                  <c:v>1</c:v>
                </c:pt>
                <c:pt idx="4">
                  <c:v>34999.4</c:v>
                </c:pt>
                <c:pt idx="5">
                  <c:v>2392.1999999999998</c:v>
                </c:pt>
                <c:pt idx="6">
                  <c:v>13244.2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Сыры!$B$4:$B$12</c15:sqref>
                  </c15:fullRef>
                </c:ext>
              </c:extLst>
              <c:f>(Сыры!$B$5:$B$8,Сыры!$B$10:$B$12)</c:f>
              <c:strCache>
                <c:ptCount val="7"/>
                <c:pt idx="0">
                  <c:v>Налог на доходы физических лиц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Дотации</c:v>
                </c:pt>
                <c:pt idx="5">
                  <c:v>Субсидии</c:v>
                </c:pt>
                <c:pt idx="6">
                  <c:v>Субвенции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Сыры!$C$4:$C$12</c15:sqref>
                  </c15:fullRef>
                </c:ext>
              </c:extLst>
              <c:f>(Сыры!$C$5:$C$8,Сыры!$C$10:$C$12)</c:f>
              <c:numCache>
                <c:formatCode>#\ ##0.0</c:formatCode>
                <c:ptCount val="7"/>
                <c:pt idx="0">
                  <c:v>9077</c:v>
                </c:pt>
                <c:pt idx="1">
                  <c:v>85</c:v>
                </c:pt>
                <c:pt idx="2">
                  <c:v>1400</c:v>
                </c:pt>
                <c:pt idx="3">
                  <c:v>1</c:v>
                </c:pt>
                <c:pt idx="4">
                  <c:v>34999.4</c:v>
                </c:pt>
                <c:pt idx="5">
                  <c:v>2392.1999999999998</c:v>
                </c:pt>
                <c:pt idx="6">
                  <c:v>13244.2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Сыры!$B$4:$B$12</c15:sqref>
                  </c15:fullRef>
                </c:ext>
              </c:extLst>
              <c:f>(Сыры!$B$5:$B$8,Сыры!$B$10:$B$12)</c:f>
              <c:strCache>
                <c:ptCount val="7"/>
                <c:pt idx="0">
                  <c:v>Налог на доходы физических лиц</c:v>
                </c:pt>
                <c:pt idx="1">
                  <c:v>Доходы от компенсации затрат </c:v>
                </c:pt>
                <c:pt idx="2">
                  <c:v>Штрафы, санкции, возмещение</c:v>
                </c:pt>
                <c:pt idx="3">
                  <c:v>Прочие неналоговые доходы</c:v>
                </c:pt>
                <c:pt idx="4">
                  <c:v>Дотации</c:v>
                </c:pt>
                <c:pt idx="5">
                  <c:v>Субсидии</c:v>
                </c:pt>
                <c:pt idx="6">
                  <c:v>Субвенции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Сыры!$D$4:$D$12</c15:sqref>
                  </c15:fullRef>
                </c:ext>
              </c:extLst>
              <c:f>(Сыры!$D$5:$D$8,Сыры!$D$10:$D$12)</c:f>
              <c:numCache>
                <c:formatCode>#\ ##0.0</c:formatCode>
                <c:ptCount val="7"/>
                <c:pt idx="0">
                  <c:v>2203.8000000000002</c:v>
                </c:pt>
                <c:pt idx="1">
                  <c:v>0.4</c:v>
                </c:pt>
                <c:pt idx="2">
                  <c:v>0</c:v>
                </c:pt>
                <c:pt idx="3">
                  <c:v>0</c:v>
                </c:pt>
                <c:pt idx="4">
                  <c:v>8749.7999999999993</c:v>
                </c:pt>
                <c:pt idx="5">
                  <c:v>0</c:v>
                </c:pt>
                <c:pt idx="6">
                  <c:v>3246.3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77352600"/>
        <c:axId val="477358088"/>
      </c:barChart>
      <c:catAx>
        <c:axId val="477352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7358088"/>
        <c:crosses val="autoZero"/>
        <c:auto val="1"/>
        <c:lblAlgn val="ctr"/>
        <c:lblOffset val="100"/>
        <c:noMultiLvlLbl val="0"/>
      </c:catAx>
      <c:valAx>
        <c:axId val="477358088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477352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1"/>
      <c:depthPercent val="11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3.7037037037037035E-2"/>
          <c:w val="1"/>
          <c:h val="0.96296296296296291"/>
        </c:manualLayout>
      </c:layout>
      <c:pie3D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Сыры!$B$23:$B$50</c15:sqref>
                  </c15:fullRef>
                </c:ext>
              </c:extLst>
              <c:f>(Сыры!$B$23,Сыры!$B$29,Сыры!$B$31,Сыры!$B$34,Сыры!$B$37,Сыры!$B$39,Сыры!$B$42,Сыры!$B$44,Сыры!$B$47,Сыры!$B$49)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Сыры!$C$23:$C$50</c15:sqref>
                  </c15:fullRef>
                </c:ext>
              </c:extLst>
              <c:f>(Сыры!$C$23,Сыры!$C$29,Сыры!$C$31,Сыры!$C$34,Сыры!$C$37,Сыры!$C$39,Сыры!$C$42,Сыры!$C$44,Сыры!$C$47,Сыры!$C$49)</c:f>
              <c:numCache>
                <c:formatCode>#\ ##0.0</c:formatCode>
                <c:ptCount val="10"/>
                <c:pt idx="0">
                  <c:v>20088.400000000005</c:v>
                </c:pt>
                <c:pt idx="1">
                  <c:v>41</c:v>
                </c:pt>
                <c:pt idx="2">
                  <c:v>443.9</c:v>
                </c:pt>
                <c:pt idx="3">
                  <c:v>25164.2</c:v>
                </c:pt>
                <c:pt idx="4">
                  <c:v>7.5</c:v>
                </c:pt>
                <c:pt idx="5">
                  <c:v>136.4</c:v>
                </c:pt>
                <c:pt idx="6">
                  <c:v>5786</c:v>
                </c:pt>
                <c:pt idx="7">
                  <c:v>11971.3</c:v>
                </c:pt>
                <c:pt idx="8">
                  <c:v>700</c:v>
                </c:pt>
                <c:pt idx="9">
                  <c:v>2140.3000000000002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Сыры!$C$24</c15:sqref>
                  <c15:spPr xmlns:c15="http://schemas.microsoft.com/office/drawing/2012/chart"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Сыры!$C$25</c15:sqref>
                  <c15:spPr xmlns:c15="http://schemas.microsoft.com/office/drawing/2012/chart"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Сыры!$C$26</c15:sqref>
                  <c15:spPr xmlns:c15="http://schemas.microsoft.com/office/drawing/2012/chart">
                    <a:solidFill>
                      <a:schemeClr val="accent6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Сыры!$C$27</c15:sqref>
                  <c15:spPr xmlns:c15="http://schemas.microsoft.com/office/drawing/2012/chart">
                    <a:solidFill>
                      <a:schemeClr val="accent4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Сыры!$C$28</c15:sqref>
                  <c15:spPr xmlns:c15="http://schemas.microsoft.com/office/drawing/2012/chart">
                    <a:solidFill>
                      <a:schemeClr val="accent6">
                        <a:lumMod val="80000"/>
                        <a:lumOff val="2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  <c15:categoryFilterException>
                  <c15:sqref>Сыры!$C$30</c15:sqref>
                  <c15:spPr xmlns:c15="http://schemas.microsoft.com/office/drawing/2012/chart">
                    <a:solidFill>
                      <a:schemeClr val="accent4">
                        <a:lumMod val="80000"/>
                        <a:lumOff val="2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15:spPr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v>ПЛАН</c:v>
          </c:tx>
          <c:spPr>
            <a:gradFill rotWithShape="1">
              <a:gsLst>
                <a:gs pos="0">
                  <a:schemeClr val="accent6">
                    <a:tint val="77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tint val="77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tint val="77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Сыры!$B$23:$B$50</c15:sqref>
                  </c15:fullRef>
                </c:ext>
              </c:extLst>
              <c:f>(Сыры!$B$23,Сыры!$B$29,Сыры!$B$31,Сыры!$B$34,Сыры!$B$37,Сыры!$B$39,Сыры!$B$42,Сыры!$B$44,Сыры!$B$47,Сыры!$B$49)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Сыры!$C$23:$C$50</c15:sqref>
                  </c15:fullRef>
                </c:ext>
              </c:extLst>
              <c:f>(Сыры!$C$23,Сыры!$C$29,Сыры!$C$31,Сыры!$C$34,Сыры!$C$37,Сыры!$C$39,Сыры!$C$42,Сыры!$C$44,Сыры!$C$47,Сыры!$C$49)</c:f>
              <c:numCache>
                <c:formatCode>#\ ##0.0</c:formatCode>
                <c:ptCount val="10"/>
                <c:pt idx="0">
                  <c:v>20088.400000000005</c:v>
                </c:pt>
                <c:pt idx="1">
                  <c:v>41</c:v>
                </c:pt>
                <c:pt idx="2">
                  <c:v>443.9</c:v>
                </c:pt>
                <c:pt idx="3">
                  <c:v>25164.2</c:v>
                </c:pt>
                <c:pt idx="4">
                  <c:v>7.5</c:v>
                </c:pt>
                <c:pt idx="5">
                  <c:v>136.4</c:v>
                </c:pt>
                <c:pt idx="6">
                  <c:v>5786</c:v>
                </c:pt>
                <c:pt idx="7">
                  <c:v>11971.3</c:v>
                </c:pt>
                <c:pt idx="8">
                  <c:v>700</c:v>
                </c:pt>
                <c:pt idx="9">
                  <c:v>2140.3000000000002</c:v>
                </c:pt>
              </c:numCache>
            </c:numRef>
          </c:val>
        </c:ser>
        <c:ser>
          <c:idx val="1"/>
          <c:order val="1"/>
          <c:tx>
            <c:v>ФАКТ</c:v>
          </c:tx>
          <c:spPr>
            <a:gradFill rotWithShape="1">
              <a:gsLst>
                <a:gs pos="0">
                  <a:schemeClr val="accent6">
                    <a:shade val="76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hade val="76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shade val="76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Сыры!$B$23:$B$50</c15:sqref>
                  </c15:fullRef>
                </c:ext>
              </c:extLst>
              <c:f>(Сыры!$B$23,Сыры!$B$29,Сыры!$B$31,Сыры!$B$34,Сыры!$B$37,Сыры!$B$39,Сыры!$B$42,Сыры!$B$44,Сыры!$B$47,Сыры!$B$49)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Сыры!$D$23:$D$50</c15:sqref>
                  </c15:fullRef>
                </c:ext>
              </c:extLst>
              <c:f>(Сыры!$D$23,Сыры!$D$29,Сыры!$D$31,Сыры!$D$34,Сыры!$D$37,Сыры!$D$39,Сыры!$D$42,Сыры!$D$44,Сыры!$D$47,Сыры!$D$49)</c:f>
              <c:numCache>
                <c:formatCode>#\ ##0.0</c:formatCode>
                <c:ptCount val="10"/>
                <c:pt idx="0">
                  <c:v>5236.7</c:v>
                </c:pt>
                <c:pt idx="1">
                  <c:v>37.6</c:v>
                </c:pt>
                <c:pt idx="2">
                  <c:v>0</c:v>
                </c:pt>
                <c:pt idx="3">
                  <c:v>2448.8000000000002</c:v>
                </c:pt>
                <c:pt idx="4">
                  <c:v>0</c:v>
                </c:pt>
                <c:pt idx="5">
                  <c:v>29.9</c:v>
                </c:pt>
                <c:pt idx="6">
                  <c:v>497.1</c:v>
                </c:pt>
                <c:pt idx="7">
                  <c:v>2538.2000000000003</c:v>
                </c:pt>
                <c:pt idx="8">
                  <c:v>0</c:v>
                </c:pt>
                <c:pt idx="9">
                  <c:v>375.5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8452856"/>
        <c:axId val="188450896"/>
      </c:barChart>
      <c:catAx>
        <c:axId val="188452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8450896"/>
        <c:crosses val="autoZero"/>
        <c:auto val="1"/>
        <c:lblAlgn val="ctr"/>
        <c:lblOffset val="100"/>
        <c:noMultiLvlLbl val="0"/>
      </c:catAx>
      <c:valAx>
        <c:axId val="188450896"/>
        <c:scaling>
          <c:orientation val="minMax"/>
        </c:scaling>
        <c:delete val="1"/>
        <c:axPos val="b"/>
        <c:numFmt formatCode="#\ ##0.0" sourceLinked="1"/>
        <c:majorTickMark val="none"/>
        <c:minorTickMark val="none"/>
        <c:tickLblPos val="nextTo"/>
        <c:crossAx val="188452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70725-FDD8-43E4-BD9E-5FF920A4468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A3532-73EF-4047-A1D7-576F66E96D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75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4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A3532-73EF-4047-A1D7-576F66E96D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989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4610-29BD-463E-B1BE-F686A61B65B7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53F10-A651-470F-8BCA-2EC8629F3461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FAE0-E440-47F5-8531-BEC689001CA6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64F4-4AC9-4A1D-AC5D-55107FEF6A3E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CB8A0-7F36-4350-ADB3-C2CDC77A6919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5913-A357-4C7E-94AE-EAC3647DB912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CAF0-9363-4626-9169-07B36B480CF6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40D0-2AD2-4B24-94A8-CC976C313E2F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7DA81-C738-48C6-B50F-F747CA36135B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BB09-1B48-4DE3-9A48-6B7C52EC98BC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E7E88-1BCE-424D-A8CB-D88A9E86E63E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CE3BA-7570-4EE7-8EC7-9706FC7262B5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F537B-F92E-4EBA-8ABD-E66122FC227C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586E-31A7-437B-85EB-0A8787DC8E87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D591-98D7-44FB-A3B0-2126DB4EE1C4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73FA-9E2E-451C-8387-94B6B35147CD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>
                <a:lumMod val="80000"/>
                <a:lumOff val="20000"/>
              </a:srgbClr>
            </a:gs>
            <a:gs pos="100000">
              <a:srgbClr val="DFE8C4">
                <a:lumMod val="98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DFC74-1487-407B-A6EB-201F00771486}" type="datetime1">
              <a:rPr lang="en-US" smtClean="0"/>
              <a:pPr/>
              <a:t>4/11/2022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slide" Target="slide2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3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jpeg"/><Relationship Id="rId7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12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7.xml"/><Relationship Id="rId10" Type="http://schemas.openxmlformats.org/officeDocument/2006/relationships/slide" Target="slide14.xml"/><Relationship Id="rId4" Type="http://schemas.openxmlformats.org/officeDocument/2006/relationships/slide" Target="slide9.xml"/><Relationship Id="rId9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chart" Target="../charts/chart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0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1-й квартал </a:t>
            </a:r>
            <a:r>
              <a:rPr lang="ru-RU" dirty="0" smtClean="0"/>
              <a:t>за 2022 </a:t>
            </a:r>
            <a:r>
              <a:rPr lang="ru-RU" dirty="0" smtClean="0"/>
              <a:t>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Для граждан</a:t>
            </a:r>
            <a:endParaRPr lang="ru-RU" sz="3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Внутригородское муниципальное образование Санкт-Петербурга муниципальный округ Васильевский</a:t>
            </a:r>
            <a:endParaRPr lang="ru-RU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</p:pic>
      <p:sp>
        <p:nvSpPr>
          <p:cNvPr id="8" name="Выноска со стрелкой вверх 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58261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1-й квартал </a:t>
            </a:r>
            <a:r>
              <a:rPr lang="ru-RU" b="1" dirty="0" smtClean="0"/>
              <a:t>2022 </a:t>
            </a:r>
            <a:r>
              <a:rPr lang="ru-RU" b="1" dirty="0" smtClean="0"/>
              <a:t>финансового года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доходов бюджета (</a:t>
            </a:r>
            <a:r>
              <a:rPr lang="ru-RU" dirty="0" smtClean="0"/>
              <a:t>тыс. руб</a:t>
            </a:r>
            <a:r>
              <a:rPr lang="ru-RU" dirty="0" smtClean="0"/>
              <a:t>.)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758024"/>
              </p:ext>
            </p:extLst>
          </p:nvPr>
        </p:nvGraphicFramePr>
        <p:xfrm>
          <a:off x="2763632" y="2988517"/>
          <a:ext cx="8140001" cy="3653584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566046"/>
                <a:gridCol w="914186"/>
                <a:gridCol w="921722"/>
                <a:gridCol w="995578"/>
                <a:gridCol w="742469"/>
              </a:tblGrid>
              <a:tr h="516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38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Налоговые и неналоговые доходы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</a:rPr>
                        <a:t>100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2 204,2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20,87</a:t>
                      </a:r>
                    </a:p>
                  </a:txBody>
                  <a:tcPr marL="9525" marR="9525" marT="9525" marB="0" anchor="ctr"/>
                </a:tc>
              </a:tr>
              <a:tr h="3138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Налоги на совокупный доход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9 077,0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2 203,8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24,28</a:t>
                      </a:r>
                    </a:p>
                  </a:txBody>
                  <a:tcPr marL="9525" marR="9525" marT="9525" marB="0" anchor="ctr"/>
                </a:tc>
              </a:tr>
              <a:tr h="3138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Доходы от </a:t>
                      </a:r>
                      <a:r>
                        <a:rPr lang="ru-RU" sz="1000" b="0" dirty="0" smtClean="0">
                          <a:effectLst/>
                        </a:rPr>
                        <a:t>компенсации</a:t>
                      </a:r>
                      <a:r>
                        <a:rPr lang="ru-RU" sz="1000" b="0" baseline="0" dirty="0" smtClean="0">
                          <a:effectLst/>
                        </a:rPr>
                        <a:t> затрат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0,47</a:t>
                      </a:r>
                    </a:p>
                  </a:txBody>
                  <a:tcPr marL="9525" marR="9525" marT="9525" marB="0" anchor="ctr"/>
                </a:tc>
              </a:tr>
              <a:tr h="3117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Штрафы, санкции, возмещение ущерба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138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117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138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Безвозмездные </a:t>
                      </a:r>
                      <a:r>
                        <a:rPr lang="ru-RU" sz="1000" dirty="0" smtClean="0">
                          <a:effectLst/>
                        </a:rPr>
                        <a:t>поступления (субвенции)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</a:rPr>
                        <a:t>200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50 635,8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11 996,1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23,69</a:t>
                      </a:r>
                    </a:p>
                  </a:txBody>
                  <a:tcPr marL="9525" marR="9525" marT="9525" marB="0" anchor="ctr"/>
                </a:tc>
              </a:tr>
              <a:tr h="3138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Дотации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202</a:t>
                      </a:r>
                      <a:endParaRPr lang="ru-RU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34 999,4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8 749,8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25,00</a:t>
                      </a:r>
                    </a:p>
                  </a:txBody>
                  <a:tcPr marL="9525" marR="9525" marT="9525" marB="0" anchor="ctr"/>
                </a:tc>
              </a:tr>
              <a:tr h="3138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Субсидии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2 392,2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138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Субвенции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13 244,2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3 246,3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24,51</a:t>
                      </a:r>
                    </a:p>
                  </a:txBody>
                  <a:tcPr marL="9525" marR="9525" marT="9525" marB="0" anchor="ctr"/>
                </a:tc>
              </a:tr>
              <a:tr h="31388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61 198,8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14 200,3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1191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</a:t>
            </a:r>
          </a:p>
          <a:p>
            <a:pPr algn="r"/>
            <a:r>
              <a:rPr lang="ru-RU" b="1" dirty="0"/>
              <a:t>МО Васильевский за 1-й квартал </a:t>
            </a:r>
            <a:r>
              <a:rPr lang="ru-RU" b="1" dirty="0" smtClean="0"/>
              <a:t>2022 </a:t>
            </a:r>
            <a:r>
              <a:rPr lang="ru-RU" b="1" dirty="0"/>
              <a:t>финансового </a:t>
            </a:r>
            <a:r>
              <a:rPr lang="ru-RU" b="1" dirty="0" smtClean="0"/>
              <a:t>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доходов бюджета (</a:t>
            </a:r>
            <a:r>
              <a:rPr lang="ru-RU" dirty="0" smtClean="0"/>
              <a:t>тыс. руб</a:t>
            </a:r>
            <a:r>
              <a:rPr lang="ru-RU" dirty="0" smtClean="0"/>
              <a:t>.)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03133"/>
              </p:ext>
            </p:extLst>
          </p:nvPr>
        </p:nvGraphicFramePr>
        <p:xfrm>
          <a:off x="2632755" y="2764970"/>
          <a:ext cx="8915399" cy="3686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5409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Диаграмма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786607"/>
              </p:ext>
            </p:extLst>
          </p:nvPr>
        </p:nvGraphicFramePr>
        <p:xfrm>
          <a:off x="5200043" y="2958744"/>
          <a:ext cx="5476875" cy="3324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1-й квартал </a:t>
            </a:r>
            <a:r>
              <a:rPr lang="ru-RU" b="1" dirty="0" smtClean="0"/>
              <a:t>2022 </a:t>
            </a:r>
            <a:r>
              <a:rPr lang="ru-RU" b="1" dirty="0" smtClean="0"/>
              <a:t>финансового года 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расходов бюджета (план)</a:t>
            </a:r>
            <a:endParaRPr lang="ru-RU" dirty="0"/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4037901" y="2776096"/>
            <a:ext cx="2144802" cy="467226"/>
          </a:xfrm>
          <a:prstGeom prst="wedgeRectCallout">
            <a:avLst>
              <a:gd name="adj1" fmla="val 79492"/>
              <a:gd name="adj2" fmla="val 62755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безопасность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0,06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6719084" y="2550516"/>
            <a:ext cx="1948544" cy="438001"/>
          </a:xfrm>
          <a:prstGeom prst="wedgeRectCallout">
            <a:avLst>
              <a:gd name="adj1" fmla="val -35774"/>
              <a:gd name="adj2" fmla="val 122242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0,67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10477276" y="5047666"/>
            <a:ext cx="1600647" cy="501019"/>
          </a:xfrm>
          <a:prstGeom prst="wedgeRectCallout">
            <a:avLst>
              <a:gd name="adj1" fmla="val -49012"/>
              <a:gd name="adj2" fmla="val -84772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0,21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7190079" y="6170339"/>
            <a:ext cx="1741091" cy="530233"/>
          </a:xfrm>
          <a:prstGeom prst="wedgeRectCallout">
            <a:avLst>
              <a:gd name="adj1" fmla="val 22550"/>
              <a:gd name="adj2" fmla="val -6923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Социальная политика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18,01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4722007" y="5964711"/>
            <a:ext cx="1370351" cy="636517"/>
          </a:xfrm>
          <a:prstGeom prst="wedgeRectCallout">
            <a:avLst>
              <a:gd name="adj1" fmla="val 81836"/>
              <a:gd name="adj2" fmla="val -60467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Физическая культура и спорт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</a:t>
            </a:r>
            <a:r>
              <a:rPr lang="ru-RU" sz="1000" b="1" dirty="0" smtClean="0">
                <a:solidFill>
                  <a:schemeClr val="tx1"/>
                </a:solidFill>
              </a:rPr>
              <a:t>,05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3687663" y="4979918"/>
            <a:ext cx="1523374" cy="636517"/>
          </a:xfrm>
          <a:prstGeom prst="wedgeRectCallout">
            <a:avLst>
              <a:gd name="adj1" fmla="val 102034"/>
              <a:gd name="adj2" fmla="val 5209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</a:t>
            </a:r>
            <a:r>
              <a:rPr lang="ru-RU" sz="1000" b="1" dirty="0" smtClean="0">
                <a:solidFill>
                  <a:schemeClr val="tx1"/>
                </a:solidFill>
              </a:rPr>
              <a:t>,22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3336412" y="3878009"/>
            <a:ext cx="1741091" cy="636517"/>
          </a:xfrm>
          <a:prstGeom prst="wedgeRectCallout">
            <a:avLst>
              <a:gd name="adj1" fmla="val 66976"/>
              <a:gd name="adj2" fmla="val -1459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30</a:t>
            </a:r>
            <a:r>
              <a:rPr lang="ru-RU" sz="1000" b="1" dirty="0" smtClean="0">
                <a:solidFill>
                  <a:schemeClr val="tx1"/>
                </a:solidFill>
              </a:rPr>
              <a:t>,22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ая выноска 29"/>
          <p:cNvSpPr/>
          <p:nvPr/>
        </p:nvSpPr>
        <p:spPr>
          <a:xfrm>
            <a:off x="10492160" y="3930759"/>
            <a:ext cx="1600432" cy="531018"/>
          </a:xfrm>
          <a:prstGeom prst="wedgeRectCallout">
            <a:avLst>
              <a:gd name="adj1" fmla="val -49989"/>
              <a:gd name="adj2" fmla="val 8965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окружающей среды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0,01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Прямоугольная выноска 30"/>
          <p:cNvSpPr/>
          <p:nvPr/>
        </p:nvSpPr>
        <p:spPr>
          <a:xfrm>
            <a:off x="9829978" y="5821595"/>
            <a:ext cx="1447622" cy="608316"/>
          </a:xfrm>
          <a:prstGeom prst="wedgeRectCallout">
            <a:avLst>
              <a:gd name="adj1" fmla="val -38191"/>
              <a:gd name="adj2" fmla="val -103111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Культура, кинематография 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8</a:t>
            </a:r>
            <a:r>
              <a:rPr lang="ru-RU" sz="1000" b="1" dirty="0" smtClean="0">
                <a:solidFill>
                  <a:schemeClr val="tx1"/>
                </a:solidFill>
              </a:rPr>
              <a:t>,70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ая выноска 31"/>
          <p:cNvSpPr/>
          <p:nvPr/>
        </p:nvSpPr>
        <p:spPr>
          <a:xfrm>
            <a:off x="9829978" y="2613856"/>
            <a:ext cx="1840025" cy="630728"/>
          </a:xfrm>
          <a:prstGeom prst="wedgeRectCallout">
            <a:avLst>
              <a:gd name="adj1" fmla="val -69149"/>
              <a:gd name="adj2" fmla="val 6701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37,85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4" name="Выноска со стрелкой вверх 33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8875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560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</a:t>
            </a:r>
            <a:r>
              <a:rPr lang="ru-RU" b="1" dirty="0" smtClean="0"/>
              <a:t>за 1-й квартал </a:t>
            </a:r>
            <a:r>
              <a:rPr lang="ru-RU" b="1" dirty="0" smtClean="0"/>
              <a:t>2022 </a:t>
            </a:r>
            <a:r>
              <a:rPr lang="ru-RU" b="1" dirty="0" smtClean="0"/>
              <a:t>финансового года </a:t>
            </a:r>
            <a:endParaRPr lang="ru-RU" b="1" dirty="0"/>
          </a:p>
          <a:p>
            <a:pPr algn="ctr"/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08755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Исполнение расходов бюджета (</a:t>
            </a:r>
            <a:r>
              <a:rPr lang="ru-RU" dirty="0" smtClean="0"/>
              <a:t>тыс. руб</a:t>
            </a:r>
            <a:r>
              <a:rPr lang="ru-RU" dirty="0" smtClean="0"/>
              <a:t>.)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416079"/>
              </p:ext>
            </p:extLst>
          </p:nvPr>
        </p:nvGraphicFramePr>
        <p:xfrm>
          <a:off x="2763298" y="2676835"/>
          <a:ext cx="8244671" cy="3839003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663014"/>
                <a:gridCol w="895414"/>
                <a:gridCol w="979359"/>
                <a:gridCol w="979359"/>
                <a:gridCol w="727525"/>
              </a:tblGrid>
              <a:tr h="2947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Наименование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Раздел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План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Факт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</a:rPr>
                        <a:t>% исп.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Общегосударственные вопросы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20 088,4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5 236,7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26,07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</a:t>
                      </a:r>
                      <a:r>
                        <a:rPr lang="ru-RU" sz="1000" b="0" dirty="0" smtClean="0">
                          <a:effectLst/>
                        </a:rPr>
                        <a:t>безопасность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0300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91,71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Национальная экономика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0400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Жилищно-коммунальное хозяйство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0500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284" marR="66284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25 164,2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2 448,8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9,73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0600</a:t>
                      </a:r>
                      <a:endParaRPr lang="ru-RU" sz="10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Образование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0700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21,92</a:t>
                      </a: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Культура, кинематография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0800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5 786,0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497,1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8,59</a:t>
                      </a:r>
                    </a:p>
                  </a:txBody>
                  <a:tcPr marL="9525" marR="9525" marT="9525" marB="0" anchor="ctr"/>
                </a:tc>
              </a:tr>
              <a:tr h="360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Социальная политика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1000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11 971,3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2 538,2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21,20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Физическая культура и спорт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1100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303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Средства массовой информации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1200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2 140,3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375,5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17,54</a:t>
                      </a:r>
                    </a:p>
                  </a:txBody>
                  <a:tcPr marL="9525" marR="9525" marT="9525" marB="0" anchor="ctr"/>
                </a:tc>
              </a:tr>
              <a:tr h="39647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Итого: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66 479,0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11 163,8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Выноска со стрелкой вверх 8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955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Расходы бюджета </a:t>
            </a:r>
          </a:p>
          <a:p>
            <a:pPr algn="r"/>
            <a:r>
              <a:rPr lang="ru-RU" b="1" dirty="0"/>
              <a:t>МО Васильевский за 1-й квартал </a:t>
            </a:r>
            <a:r>
              <a:rPr lang="ru-RU" b="1" dirty="0" smtClean="0"/>
              <a:t>2022 </a:t>
            </a:r>
            <a:r>
              <a:rPr lang="ru-RU" b="1" dirty="0"/>
              <a:t>финансового года </a:t>
            </a:r>
          </a:p>
        </p:txBody>
      </p:sp>
      <p:pic>
        <p:nvPicPr>
          <p:cNvPr id="1026" name="Рисунок 1" descr="Васильевский_герб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80997" y="164948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</a:t>
            </a:r>
            <a:r>
              <a:rPr lang="ru-RU" dirty="0" smtClean="0"/>
              <a:t>расходов бюджета (тыс. руб.)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941232"/>
              </p:ext>
            </p:extLst>
          </p:nvPr>
        </p:nvGraphicFramePr>
        <p:xfrm>
          <a:off x="2677077" y="2020602"/>
          <a:ext cx="8871077" cy="4837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6854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5130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Контактная информация МО Васильевский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1688573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Руководство:</a:t>
            </a:r>
            <a:endParaRPr lang="ru-RU" dirty="0"/>
          </a:p>
        </p:txBody>
      </p:sp>
      <p:pic>
        <p:nvPicPr>
          <p:cNvPr id="6" name="Рисунок 5" descr="http://www.msmov.spb.ru/files/image/foto/dep_2014/dep_2014_figurin_19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132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Рисунок 6" descr="http://www.msmov.spb.ru/files/image/foto/adm/ivanov_d_v_195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653" y="2333564"/>
            <a:ext cx="1428750" cy="18573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Подзаголовок 4"/>
          <p:cNvSpPr txBox="1">
            <a:spLocks/>
          </p:cNvSpPr>
          <p:nvPr/>
        </p:nvSpPr>
        <p:spPr>
          <a:xfrm>
            <a:off x="2632756" y="4382697"/>
            <a:ext cx="4105502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err="1" smtClean="0"/>
              <a:t>Фигурин</a:t>
            </a:r>
            <a:r>
              <a:rPr lang="ru-RU" sz="1200" b="1" dirty="0" smtClean="0"/>
              <a:t> Игорь Стефанович</a:t>
            </a:r>
            <a:endParaRPr lang="ru-RU" sz="1200" dirty="0" smtClean="0"/>
          </a:p>
          <a:p>
            <a:pPr algn="ctr"/>
            <a:r>
              <a:rPr lang="ru-RU" sz="1000" dirty="0" smtClean="0"/>
              <a:t>Глава внутригородского муниципального образования </a:t>
            </a:r>
            <a:br>
              <a:rPr lang="ru-RU" sz="1000" dirty="0" smtClean="0"/>
            </a:br>
            <a:r>
              <a:rPr lang="ru-RU" sz="1000" dirty="0" smtClean="0"/>
              <a:t>Санкт-Петербурга муниципальный округ Васильевский</a:t>
            </a:r>
            <a:endParaRPr lang="ru-RU" sz="1000" dirty="0"/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6834641" y="4369014"/>
            <a:ext cx="4628015" cy="5892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/>
              <a:t>Иванов Дмитрий Владимирович</a:t>
            </a:r>
            <a:endParaRPr lang="ru-RU" sz="1200" dirty="0"/>
          </a:p>
          <a:p>
            <a:pPr algn="ctr"/>
            <a:r>
              <a:rPr lang="ru-RU" sz="1000" dirty="0"/>
              <a:t>Глава местной администрации </a:t>
            </a:r>
            <a:r>
              <a:rPr lang="ru-RU" sz="1000" dirty="0" smtClean="0"/>
              <a:t>внутригородского </a:t>
            </a:r>
            <a:r>
              <a:rPr lang="ru-RU" sz="1000" dirty="0"/>
              <a:t>муниципального образования Санкт-Петербурга </a:t>
            </a:r>
            <a:r>
              <a:rPr lang="ru-RU" sz="1000" dirty="0" smtClean="0"/>
              <a:t>муниципальный </a:t>
            </a:r>
            <a:r>
              <a:rPr lang="ru-RU" sz="1000" dirty="0"/>
              <a:t>округ </a:t>
            </a:r>
            <a:r>
              <a:rPr lang="ru-RU" sz="1000" dirty="0" smtClean="0"/>
              <a:t>Васильевский</a:t>
            </a:r>
            <a:endParaRPr lang="ru-RU" sz="1000" dirty="0"/>
          </a:p>
        </p:txBody>
      </p:sp>
      <p:sp>
        <p:nvSpPr>
          <p:cNvPr id="10" name="Подзаголовок 4"/>
          <p:cNvSpPr txBox="1">
            <a:spLocks/>
          </p:cNvSpPr>
          <p:nvPr/>
        </p:nvSpPr>
        <p:spPr>
          <a:xfrm>
            <a:off x="2850470" y="5713551"/>
            <a:ext cx="8915399" cy="76344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Телефон/факс:</a:t>
            </a:r>
            <a:r>
              <a:rPr lang="ru-RU" sz="1400" dirty="0"/>
              <a:t> 328-58-31, 323-32-34, 323-32-61</a:t>
            </a:r>
            <a:br>
              <a:rPr lang="ru-RU" sz="1400" dirty="0"/>
            </a:br>
            <a:r>
              <a:rPr lang="ru-RU" sz="1400" b="1" dirty="0"/>
              <a:t>С</a:t>
            </a:r>
            <a:r>
              <a:rPr lang="ru-RU" sz="1400" b="1" dirty="0" smtClean="0"/>
              <a:t>айт: </a:t>
            </a:r>
            <a:r>
              <a:rPr lang="en-US" sz="1400" dirty="0" smtClean="0"/>
              <a:t>https://www.msmov.spb.ru       </a:t>
            </a:r>
            <a:r>
              <a:rPr lang="ru-RU" sz="1400" b="1" dirty="0" smtClean="0"/>
              <a:t>e-</a:t>
            </a:r>
            <a:r>
              <a:rPr lang="ru-RU" sz="1400" b="1" dirty="0" err="1" smtClean="0"/>
              <a:t>mail</a:t>
            </a:r>
            <a:r>
              <a:rPr lang="ru-RU" sz="1400" b="1" dirty="0"/>
              <a:t>:</a:t>
            </a:r>
            <a:r>
              <a:rPr lang="ru-RU" sz="1400" dirty="0"/>
              <a:t> mcmo8@mail.ru</a:t>
            </a:r>
            <a:br>
              <a:rPr lang="ru-RU" sz="1400" dirty="0"/>
            </a:br>
            <a:r>
              <a:rPr lang="ru-RU" sz="1400" b="1" dirty="0"/>
              <a:t>Почтовый адрес:</a:t>
            </a:r>
            <a:r>
              <a:rPr lang="ru-RU" sz="1400" dirty="0"/>
              <a:t> 199004, Санкт-Петербург, 4-я линия В.О., д. 45, </a:t>
            </a:r>
            <a:r>
              <a:rPr lang="ru-RU" sz="1400" dirty="0" err="1"/>
              <a:t>каб</a:t>
            </a:r>
            <a:r>
              <a:rPr lang="ru-RU" sz="1400" dirty="0"/>
              <a:t>. №2</a:t>
            </a:r>
          </a:p>
        </p:txBody>
      </p:sp>
      <p:sp>
        <p:nvSpPr>
          <p:cNvPr id="12" name="Подзаголовок 4"/>
          <p:cNvSpPr txBox="1">
            <a:spLocks/>
          </p:cNvSpPr>
          <p:nvPr/>
        </p:nvSpPr>
        <p:spPr>
          <a:xfrm>
            <a:off x="6834641" y="5160836"/>
            <a:ext cx="4628015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граждан:  каждый Вторник с 15:00 до 18:00</a:t>
            </a:r>
            <a:endParaRPr lang="ru-RU" sz="1000" dirty="0"/>
          </a:p>
        </p:txBody>
      </p:sp>
      <p:sp>
        <p:nvSpPr>
          <p:cNvPr id="13" name="Подзаголовок 4"/>
          <p:cNvSpPr txBox="1">
            <a:spLocks/>
          </p:cNvSpPr>
          <p:nvPr/>
        </p:nvSpPr>
        <p:spPr>
          <a:xfrm>
            <a:off x="2516870" y="5171722"/>
            <a:ext cx="4372201" cy="3204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b="1" dirty="0" smtClean="0"/>
              <a:t>Прием избирателей: 1-й и 3-й Четверг с 16:00 до 18:00</a:t>
            </a:r>
            <a:endParaRPr lang="ru-RU" sz="1000" dirty="0"/>
          </a:p>
        </p:txBody>
      </p:sp>
      <p:sp>
        <p:nvSpPr>
          <p:cNvPr id="16" name="Выноска со стрелкой вверх 15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8" name="Выноска со стрелкой вверх 17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4668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59327" y="1593825"/>
            <a:ext cx="8915399" cy="494765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Ведомственные целевые программы МО Васильевский за 1-й квартал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2022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года: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 tooltip="П Е Р Е Х О Д"/>
              </a:rPr>
              <a:t>Структура ведомственных целевых программ                                                                     3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3" action="ppaction://hlinksldjump" tooltip="П Е Р Е Х О Д"/>
              </a:rPr>
              <a:t>Исполнение ведомственных целевых программ                                                                 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Динамика исполнения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ведомственных целевых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 tooltip="П Е Р Е Х О Д"/>
              </a:rPr>
              <a:t>программ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                                               7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Доходы бюджета МО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Васильевский за 1-й квартал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2022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финансового года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 tooltip="П Е Р Е Х О Д"/>
              </a:rPr>
              <a:t>Структура доходов бюджета                                                                                                      9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 tooltip="П Е Р Е Х О Д"/>
              </a:rPr>
              <a:t>Исполнение доходов бюджета                                                                                                10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7" action="ppaction://hlinksldjump"/>
              </a:rPr>
              <a:t>Динамика доходов бюджета                                                                                                    11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Расходы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бюджета МО Васильевский за 1-й квартал 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2022 </a:t>
            </a:r>
            <a:r>
              <a:rPr lang="ru-RU" sz="1200" dirty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финансового года</a:t>
            </a:r>
            <a:r>
              <a:rPr lang="ru-RU" sz="1200" dirty="0" smtClean="0">
                <a:ln>
                  <a:solidFill>
                    <a:schemeClr val="bg1">
                      <a:lumMod val="50000"/>
                    </a:schemeClr>
                  </a:solidFill>
                </a:ln>
              </a:rPr>
              <a:t>:</a:t>
            </a:r>
            <a:endParaRPr lang="ru-RU" sz="12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Структура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8" action="ppaction://hlinksldjump" tooltip="П Е Р Е Х О Д"/>
              </a:rPr>
              <a:t>расходов 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    12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Исполнение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9" action="ppaction://hlinksldjump" tooltip="П Е Р Е Х О Д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" action="ppaction://noaction"/>
              </a:rPr>
              <a:t>                                                                                              13</a:t>
            </a:r>
            <a:endParaRPr lang="ru-RU" sz="1400" dirty="0" smtClean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Динамика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расходов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бюджета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0" action="ppaction://hlinksldjump"/>
              </a:rPr>
              <a:t>                                                                                                  14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>
              <a:lnSpc>
                <a:spcPct val="120000"/>
              </a:lnSpc>
            </a:pP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Контактная </a:t>
            </a:r>
            <a:r>
              <a:rPr lang="ru-RU" sz="1400" dirty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информация                                                                                                            </a:t>
            </a:r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1" action="ppaction://hlinksldjump" tooltip="П Е Р Е Х О Д"/>
              </a:rPr>
              <a:t>15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  <a:p>
            <a:pPr lvl="0">
              <a:lnSpc>
                <a:spcPct val="150000"/>
              </a:lnSpc>
            </a:pP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959327" y="1130665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Оглавление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Выноска со стрелкой вверх 7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13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0" name="Выноска со стрелкой вверх 9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2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3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 smtClean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1-й квартал </a:t>
            </a:r>
            <a:r>
              <a:rPr lang="ru-RU" b="1" dirty="0" smtClean="0"/>
              <a:t>2022 </a:t>
            </a:r>
            <a:r>
              <a:rPr lang="ru-RU" b="1" dirty="0" smtClean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Структура Ведомственных целевых программ (план)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4895108" y="2454641"/>
            <a:ext cx="2144802" cy="467226"/>
          </a:xfrm>
          <a:prstGeom prst="wedgeRectCallout">
            <a:avLst>
              <a:gd name="adj1" fmla="val 12663"/>
              <a:gd name="adj2" fmla="val 102252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Благоустройство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65</a:t>
            </a:r>
            <a:r>
              <a:rPr lang="ru-RU" sz="1000" b="1" dirty="0" smtClean="0">
                <a:solidFill>
                  <a:schemeClr val="tx1"/>
                </a:solidFill>
              </a:rPr>
              <a:t>,45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2856783" y="5440184"/>
            <a:ext cx="2144802" cy="503415"/>
          </a:xfrm>
          <a:prstGeom prst="wedgeRectCallout">
            <a:avLst>
              <a:gd name="adj1" fmla="val 88565"/>
              <a:gd name="adj2" fmla="val 872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Средства массовой информации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7</a:t>
            </a:r>
            <a:r>
              <a:rPr lang="ru-RU" sz="1000" b="1" dirty="0" smtClean="0">
                <a:solidFill>
                  <a:schemeClr val="tx1"/>
                </a:solidFill>
              </a:rPr>
              <a:t>,88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4250158" y="6110747"/>
            <a:ext cx="2238154" cy="467226"/>
          </a:xfrm>
          <a:prstGeom prst="wedgeRectCallout">
            <a:avLst>
              <a:gd name="adj1" fmla="val 68318"/>
              <a:gd name="adj2" fmla="val -8224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Физкультурно-оздоровительные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2,58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3" name="Прямоугольная выноска 22"/>
          <p:cNvSpPr/>
          <p:nvPr/>
        </p:nvSpPr>
        <p:spPr>
          <a:xfrm>
            <a:off x="9893831" y="2798265"/>
            <a:ext cx="2242443" cy="1456235"/>
          </a:xfrm>
          <a:prstGeom prst="wedgeRectCallout">
            <a:avLst>
              <a:gd name="adj1" fmla="val -60751"/>
              <a:gd name="adj2" fmla="val 4707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Охрана </a:t>
            </a:r>
            <a:r>
              <a:rPr lang="ru-RU" sz="1000" dirty="0">
                <a:solidFill>
                  <a:schemeClr val="tx1"/>
                </a:solidFill>
              </a:rPr>
              <a:t>окружающей среды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0,03</a:t>
            </a:r>
            <a:r>
              <a:rPr lang="ru-RU" sz="1000" dirty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Профессиональное </a:t>
            </a:r>
            <a:r>
              <a:rPr lang="ru-RU" sz="1000" dirty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0,47</a:t>
            </a:r>
            <a:r>
              <a:rPr lang="ru-RU" sz="1000" dirty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1000" dirty="0">
                <a:solidFill>
                  <a:schemeClr val="tx1"/>
                </a:solidFill>
              </a:rPr>
              <a:t>межнациональных конфликтов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0,03</a:t>
            </a:r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6662746" y="6115751"/>
            <a:ext cx="2144802" cy="467226"/>
          </a:xfrm>
          <a:prstGeom prst="wedgeRectCallout">
            <a:avLst>
              <a:gd name="adj1" fmla="val -3069"/>
              <a:gd name="adj2" fmla="val -8442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Досуговые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2</a:t>
            </a:r>
            <a:r>
              <a:rPr lang="ru-RU" sz="1000" b="1" dirty="0" smtClean="0">
                <a:solidFill>
                  <a:schemeClr val="tx1"/>
                </a:solidFill>
              </a:rPr>
              <a:t>,77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8959917" y="6115751"/>
            <a:ext cx="2144802" cy="467226"/>
          </a:xfrm>
          <a:prstGeom prst="wedgeRectCallout">
            <a:avLst>
              <a:gd name="adj1" fmla="val -89512"/>
              <a:gd name="adj2" fmla="val -101318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Сохранение местных традиций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3</a:t>
            </a:r>
            <a:r>
              <a:rPr lang="ru-RU" sz="1000" b="1" dirty="0" smtClean="0">
                <a:solidFill>
                  <a:schemeClr val="tx1"/>
                </a:solidFill>
              </a:rPr>
              <a:t>,26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6" name="Прямоугольная выноска 25"/>
          <p:cNvSpPr/>
          <p:nvPr/>
        </p:nvSpPr>
        <p:spPr>
          <a:xfrm>
            <a:off x="9822975" y="5242782"/>
            <a:ext cx="2242443" cy="467226"/>
          </a:xfrm>
          <a:prstGeom prst="wedgeRectCallout">
            <a:avLst>
              <a:gd name="adj1" fmla="val -45419"/>
              <a:gd name="adj2" fmla="val -9006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Городские праздничные мероприятия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15</a:t>
            </a:r>
            <a:r>
              <a:rPr lang="ru-RU" sz="1000" b="1" dirty="0" smtClean="0">
                <a:solidFill>
                  <a:schemeClr val="tx1"/>
                </a:solidFill>
              </a:rPr>
              <a:t>,27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7" name="Прямоугольная выноска 26"/>
          <p:cNvSpPr/>
          <p:nvPr/>
        </p:nvSpPr>
        <p:spPr>
          <a:xfrm>
            <a:off x="2227385" y="2454640"/>
            <a:ext cx="2449541" cy="2421526"/>
          </a:xfrm>
          <a:prstGeom prst="wedgeRectCallout">
            <a:avLst>
              <a:gd name="adj1" fmla="val 75658"/>
              <a:gd name="adj2" fmla="val 49293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>
                <a:solidFill>
                  <a:schemeClr val="tx1"/>
                </a:solidFill>
              </a:rPr>
              <a:t>Трудоустройство несовершеннолетних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1,24</a:t>
            </a:r>
            <a:r>
              <a:rPr lang="ru-RU" sz="1000" dirty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Общественные работы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0,39</a:t>
            </a:r>
            <a:r>
              <a:rPr lang="ru-RU" sz="1000" dirty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Обучение действиям при ГО и ЧС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0,15</a:t>
            </a:r>
            <a:r>
              <a:rPr lang="ru-RU" sz="1000" dirty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Профилактика наркомании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0,03</a:t>
            </a:r>
            <a:r>
              <a:rPr lang="ru-RU" sz="1000" dirty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Профилактика терроризма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0,03</a:t>
            </a:r>
            <a:r>
              <a:rPr lang="ru-RU" sz="1000" dirty="0">
                <a:solidFill>
                  <a:schemeClr val="tx1"/>
                </a:solidFill>
              </a:rPr>
              <a:t> %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1000" dirty="0" smtClean="0">
                <a:solidFill>
                  <a:schemeClr val="tx1"/>
                </a:solidFill>
              </a:rPr>
              <a:t>правонарушений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0,03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Формирование архивного фонда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0,40</a:t>
            </a:r>
            <a:r>
              <a:rPr lang="ru-RU" sz="1000" dirty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graphicFrame>
        <p:nvGraphicFramePr>
          <p:cNvPr id="29" name="Диаграмма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804370"/>
              </p:ext>
            </p:extLst>
          </p:nvPr>
        </p:nvGraphicFramePr>
        <p:xfrm>
          <a:off x="4722663" y="2818356"/>
          <a:ext cx="5476875" cy="3390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8722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 smtClean="0"/>
              <a:t>МО Васильевский за 1-й квартал </a:t>
            </a:r>
            <a:r>
              <a:rPr lang="ru-RU" b="1" dirty="0" smtClean="0"/>
              <a:t>2022 </a:t>
            </a:r>
            <a:r>
              <a:rPr lang="ru-RU" b="1" dirty="0" smtClean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Исполнение Ведомственных целевых программ </a:t>
            </a:r>
            <a:r>
              <a:rPr lang="ru-RU" dirty="0" smtClean="0"/>
              <a:t>(тыс. руб.)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987699"/>
              </p:ext>
            </p:extLst>
          </p:nvPr>
        </p:nvGraphicFramePr>
        <p:xfrm>
          <a:off x="2721429" y="2576150"/>
          <a:ext cx="8826726" cy="3926251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217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544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1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Формирование архивных фондов органов местного самоуправления, муниципальных предприятий и учреждений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107,3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39,42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деятельности по профилактике правонарушений в Санкт-Петербурге в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формах,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установленных законодательством Санкт-Петербурга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67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профилактике терроризма и экстремизма, а также в минимизации  и (или) ликвидации последствий проявления терроризма и экстремизма на территории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44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установленном порядке в мероприятиях по профилактике незаконного потребления наркотических средств и психотропных веществ, наркомании в Санкт-Петербурге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67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Проведение </a:t>
                      </a:r>
                      <a:r>
                        <a:rPr lang="ru-RU" sz="1100" dirty="0">
                          <a:effectLst/>
                        </a:rPr>
                        <a:t>подготовки и обучения неработающего населения способам защиты и действиям в чрезвычайных ситуациях, а также способам защиты от опасностей, возникающих при ведении военных действий или вследствие этих действий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91,71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397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проведение оплачиваемых общественных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105,9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94539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1-й квартал </a:t>
            </a:r>
            <a:r>
              <a:rPr lang="ru-RU" b="1" dirty="0" smtClean="0"/>
              <a:t>2022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(продолжение)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496381"/>
              </p:ext>
            </p:extLst>
          </p:nvPr>
        </p:nvGraphicFramePr>
        <p:xfrm>
          <a:off x="2721429" y="2461709"/>
          <a:ext cx="8826726" cy="4065675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180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100727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1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организации и финансировании временного трудоустройства </a:t>
                      </a:r>
                      <a:r>
                        <a:rPr lang="ru-RU" sz="1100" dirty="0" smtClean="0">
                          <a:effectLst/>
                        </a:rPr>
                        <a:t>несовершеннолетних </a:t>
                      </a:r>
                      <a:r>
                        <a:rPr lang="ru-RU" sz="1100" dirty="0">
                          <a:effectLst/>
                        </a:rPr>
                        <a:t>в возрасте от 14 до 18 лет в свободное от учебы время, безработных граждан, испытывающих трудности в поиске работы, безработных граждан в возрасте от 18 до 20 </a:t>
                      </a:r>
                      <a:r>
                        <a:rPr lang="ru-RU" sz="1100" dirty="0" smtClean="0">
                          <a:effectLst/>
                        </a:rPr>
                        <a:t>лет из числа выпускников образовательных учреждений начального и среднего профессионального образования, </a:t>
                      </a:r>
                      <a:r>
                        <a:rPr lang="ru-RU" sz="1100" dirty="0">
                          <a:effectLst/>
                        </a:rPr>
                        <a:t>ищущих работу </a:t>
                      </a:r>
                      <a:r>
                        <a:rPr lang="ru-RU" sz="1100" dirty="0" smtClean="0">
                          <a:effectLst/>
                        </a:rPr>
                        <a:t>впервые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338,0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175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774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,7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677,6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3,81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637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мероприятиях по охране окружающей среды в границах муниципального образования, за исключением организаций и осуществления мероприятий по экологическому контролю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822391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10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профессионального образования и дополнительного профессионального образования выборных должностных лиц местного самоуправления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членов выборных органов местного самоуправления,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депутатов муниципальных советов муниципальных образований,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служащих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работников 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128,9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29,9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999259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11</a:t>
                      </a:r>
                      <a:endParaRPr lang="ru-RU" sz="1100" b="0" dirty="0"/>
                    </a:p>
                  </a:txBody>
                  <a:tcPr marL="43200" marR="43200" marT="43200" marB="4320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создании условий для реализации мер, направленных на укрепление межнационального и межконфессионального согласия, сохранения и развития языков и культуры народов РФ, проживающих на территории муниципального образования, социально и культурную адаптацию мигрантов, профилактику межнациональных конфликтов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                                 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7,5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56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861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1-й квартал </a:t>
            </a:r>
            <a:r>
              <a:rPr lang="ru-RU" b="1" dirty="0" smtClean="0"/>
              <a:t>2022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4"/>
          <p:cNvSpPr txBox="1">
            <a:spLocks/>
          </p:cNvSpPr>
          <p:nvPr/>
        </p:nvSpPr>
        <p:spPr>
          <a:xfrm>
            <a:off x="2632756" y="1788862"/>
            <a:ext cx="8915399" cy="5892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Исполнение Ведомственных целевых программ </a:t>
            </a:r>
            <a:r>
              <a:rPr lang="ru-RU" dirty="0" smtClean="0"/>
              <a:t>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030687"/>
              </p:ext>
            </p:extLst>
          </p:nvPr>
        </p:nvGraphicFramePr>
        <p:xfrm>
          <a:off x="2721429" y="2416462"/>
          <a:ext cx="8826726" cy="383193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307017"/>
                <a:gridCol w="6994785"/>
                <a:gridCol w="574431"/>
                <a:gridCol w="527538"/>
                <a:gridCol w="422955"/>
              </a:tblGrid>
              <a:tr h="228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N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Наименование     статей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</a:rPr>
                        <a:t>План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</a:rPr>
                        <a:t>Факт</a:t>
                      </a:r>
                      <a:endParaRPr lang="ru-RU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исп.</a:t>
                      </a:r>
                      <a:endParaRPr lang="ru-RU" sz="10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02" marR="6502" marT="6502" marB="6502" anchor="ctr"/>
                </a:tc>
              </a:tr>
              <a:tr h="563098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/>
                        <a:t>12</a:t>
                      </a:r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 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участие в организации и проведении городских праздничных и иных зрелищных мероприятий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147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40,5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0,98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021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проведение мероприятий по сохранению и развитию местных традиций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886,3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376,6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42,49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177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проведению досуговых мероприятий для жителей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752,6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10,63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818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условий для развития на территории муниципального образования физической культуры и массового спорта, организация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физкультурных мероприятий, физкультурно-оздоровительных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спортивных мероприятий муниципального образования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700,0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0,00</a:t>
                      </a:r>
                    </a:p>
                  </a:txBody>
                  <a:tcPr marL="9525" marR="9525" marT="9525" marB="0" anchor="ctr"/>
                </a:tc>
              </a:tr>
              <a:tr h="1052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Учреждение печатного средства массовой информации для опубликования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правовых актов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официальной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 о социально-экономическом и культурном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развитии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муниципального образования, о развитии его общественной инфраструктуры и иной официальной информации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140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,3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375,5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17,54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49843">
                <a:tc>
                  <a:txBody>
                    <a:bodyPr/>
                    <a:lstStyle/>
                    <a:p>
                      <a:pPr algn="ctr"/>
                      <a:endParaRPr lang="ru-RU" sz="1100" b="0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27 159,6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8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6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1-й квартал </a:t>
            </a:r>
            <a:r>
              <a:rPr lang="ru-RU" b="1" dirty="0" smtClean="0"/>
              <a:t>2022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/>
          <a:lstStyle/>
          <a:p>
            <a:r>
              <a:rPr lang="ru-RU" dirty="0" smtClean="0"/>
              <a:t>Динамика исполнения ведомственных целевых </a:t>
            </a:r>
            <a:r>
              <a:rPr lang="ru-RU" dirty="0" smtClean="0"/>
              <a:t>программ (тыс</a:t>
            </a:r>
            <a:r>
              <a:rPr lang="ru-RU" dirty="0" smtClean="0"/>
              <a:t>. руб</a:t>
            </a:r>
            <a:r>
              <a:rPr lang="ru-RU" dirty="0" smtClean="0"/>
              <a:t>.)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6713463"/>
              </p:ext>
            </p:extLst>
          </p:nvPr>
        </p:nvGraphicFramePr>
        <p:xfrm>
          <a:off x="2700767" y="2323774"/>
          <a:ext cx="8847387" cy="4331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041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09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ru-RU" b="1" dirty="0"/>
              <a:t>Ведомственные целевые программы</a:t>
            </a:r>
          </a:p>
          <a:p>
            <a:pPr algn="r">
              <a:lnSpc>
                <a:spcPct val="110000"/>
              </a:lnSpc>
            </a:pPr>
            <a:r>
              <a:rPr lang="ru-RU" b="1" dirty="0"/>
              <a:t>МО Васильевский за 1-й квартал </a:t>
            </a:r>
            <a:r>
              <a:rPr lang="ru-RU" b="1" dirty="0" smtClean="0"/>
              <a:t>2022 </a:t>
            </a:r>
            <a:r>
              <a:rPr lang="ru-RU" b="1" dirty="0"/>
              <a:t>года </a:t>
            </a:r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5" y="1841978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Динамика исполнения ведомственных целевых программ (окончание)</a:t>
            </a:r>
            <a:endParaRPr lang="ru-RU" dirty="0"/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5" name="Выноска со стрелкой вверх 14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543153"/>
              </p:ext>
            </p:extLst>
          </p:nvPr>
        </p:nvGraphicFramePr>
        <p:xfrm>
          <a:off x="2864643" y="2323774"/>
          <a:ext cx="8683511" cy="4356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5709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632756" y="825865"/>
            <a:ext cx="8915399" cy="9208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Доходы бюджета </a:t>
            </a:r>
          </a:p>
          <a:p>
            <a:pPr algn="r"/>
            <a:r>
              <a:rPr lang="ru-RU" b="1" dirty="0" smtClean="0"/>
              <a:t>МО </a:t>
            </a:r>
            <a:r>
              <a:rPr lang="ru-RU" b="1" dirty="0"/>
              <a:t>В</a:t>
            </a:r>
            <a:r>
              <a:rPr lang="ru-RU" b="1" dirty="0" smtClean="0"/>
              <a:t>асильевский за 1-й квартал </a:t>
            </a:r>
            <a:r>
              <a:rPr lang="ru-RU" b="1" dirty="0" smtClean="0"/>
              <a:t>2022 </a:t>
            </a:r>
            <a:r>
              <a:rPr lang="ru-RU" b="1" dirty="0" smtClean="0"/>
              <a:t>финансового года</a:t>
            </a:r>
            <a:endParaRPr lang="ru-RU" b="1" dirty="0"/>
          </a:p>
        </p:txBody>
      </p:sp>
      <p:pic>
        <p:nvPicPr>
          <p:cNvPr id="1026" name="Рисунок 1" descr="Васильевский_герб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89" y="4461777"/>
            <a:ext cx="682628" cy="8048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632756" y="2175694"/>
            <a:ext cx="8915399" cy="589277"/>
          </a:xfrm>
        </p:spPr>
        <p:txBody>
          <a:bodyPr>
            <a:normAutofit/>
          </a:bodyPr>
          <a:lstStyle/>
          <a:p>
            <a:r>
              <a:rPr lang="ru-RU" dirty="0" smtClean="0"/>
              <a:t>Структура доходов бюджета (план)</a:t>
            </a:r>
            <a:endParaRPr lang="ru-RU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8365543" y="5876054"/>
            <a:ext cx="1368975" cy="612648"/>
          </a:xfrm>
          <a:prstGeom prst="wedgeRectCallout">
            <a:avLst>
              <a:gd name="adj1" fmla="val 5691"/>
              <a:gd name="adj2" fmla="val -9407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Поступления: Субвенции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21,64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3141703" y="4051084"/>
            <a:ext cx="1698081" cy="612648"/>
          </a:xfrm>
          <a:prstGeom prst="wedgeRectCallout">
            <a:avLst>
              <a:gd name="adj1" fmla="val 64989"/>
              <a:gd name="adj2" fmla="val 4571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Штрафы, санкции, возмещения ущерба </a:t>
            </a:r>
            <a:r>
              <a:rPr lang="ru-RU" sz="1000" b="1" dirty="0" smtClean="0">
                <a:solidFill>
                  <a:schemeClr val="tx1"/>
                </a:solidFill>
              </a:rPr>
              <a:t>2</a:t>
            </a:r>
            <a:r>
              <a:rPr lang="ru-RU" sz="1000" b="1" dirty="0" smtClean="0">
                <a:solidFill>
                  <a:schemeClr val="tx1"/>
                </a:solidFill>
              </a:rPr>
              <a:t>,29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3444714" y="5170519"/>
            <a:ext cx="1647822" cy="612648"/>
          </a:xfrm>
          <a:prstGeom prst="wedgeRectCallout">
            <a:avLst>
              <a:gd name="adj1" fmla="val 59372"/>
              <a:gd name="adj2" fmla="val -84297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Доходы от компенсации затрат </a:t>
            </a:r>
            <a:r>
              <a:rPr lang="ru-RU" sz="1000" b="1" dirty="0" smtClean="0">
                <a:solidFill>
                  <a:schemeClr val="tx1"/>
                </a:solidFill>
              </a:rPr>
              <a:t>0,14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5204634" y="5876054"/>
            <a:ext cx="1371597" cy="612648"/>
          </a:xfrm>
          <a:prstGeom prst="wedgeRectCallout">
            <a:avLst>
              <a:gd name="adj1" fmla="val 27822"/>
              <a:gd name="adj2" fmla="val -89922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Налог на доходы физических лиц </a:t>
            </a:r>
            <a:r>
              <a:rPr lang="ru-RU" sz="1000" b="1" dirty="0" smtClean="0">
                <a:solidFill>
                  <a:schemeClr val="tx1"/>
                </a:solidFill>
              </a:rPr>
              <a:t>14</a:t>
            </a:r>
            <a:r>
              <a:rPr lang="ru-RU" sz="1000" b="1" dirty="0" smtClean="0">
                <a:solidFill>
                  <a:schemeClr val="tx1"/>
                </a:solidFill>
              </a:rPr>
              <a:t>,83</a:t>
            </a:r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3" name="Выноска со стрелкой вверх 12"/>
          <p:cNvSpPr/>
          <p:nvPr/>
        </p:nvSpPr>
        <p:spPr>
          <a:xfrm>
            <a:off x="808725" y="1083348"/>
            <a:ext cx="949726" cy="440833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87295" y="1186043"/>
            <a:ext cx="992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4" action="ppaction://hlinksldjump"/>
              </a:rPr>
              <a:t>НАЗАД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9" name="Выноска со стрелкой вверх 18"/>
          <p:cNvSpPr/>
          <p:nvPr/>
        </p:nvSpPr>
        <p:spPr>
          <a:xfrm rot="10800000">
            <a:off x="810582" y="2084350"/>
            <a:ext cx="947869" cy="478848"/>
          </a:xfrm>
          <a:prstGeom prst="upArrowCallout">
            <a:avLst>
              <a:gd name="adj1" fmla="val 109060"/>
              <a:gd name="adj2" fmla="val 68769"/>
              <a:gd name="adj3" fmla="val 20951"/>
              <a:gd name="adj4" fmla="val 64977"/>
            </a:avLst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2631" y="2047130"/>
            <a:ext cx="1073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5" action="ppaction://hlinksldjump"/>
              </a:rPr>
              <a:t>ДАЛЕЕ</a:t>
            </a:r>
            <a:endParaRPr lang="ru-RU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43200" y="1593825"/>
            <a:ext cx="1127332" cy="426777"/>
          </a:xfrm>
          <a:prstGeom prst="ellipse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99131" y="1625646"/>
            <a:ext cx="12234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 smtClean="0">
                <a:ln>
                  <a:solidFill>
                    <a:schemeClr val="bg1">
                      <a:lumMod val="50000"/>
                    </a:schemeClr>
                  </a:solidFill>
                </a:ln>
                <a:hlinkClick r:id="rId6" action="ppaction://hlinksldjump"/>
              </a:rPr>
              <a:t>оглавление</a:t>
            </a:r>
            <a:endParaRPr lang="ru-RU" sz="1400" dirty="0">
              <a:ln>
                <a:solidFill>
                  <a:schemeClr val="bg1">
                    <a:lumMod val="50000"/>
                  </a:schemeClr>
                </a:solidFill>
              </a:ln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3482237" y="2991033"/>
            <a:ext cx="1698081" cy="612648"/>
          </a:xfrm>
          <a:prstGeom prst="wedgeRectCallout">
            <a:avLst>
              <a:gd name="adj1" fmla="val 58002"/>
              <a:gd name="adj2" fmla="val 139664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Прочие неналоговые доходы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0,001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9887079" y="2999943"/>
            <a:ext cx="1368975" cy="612648"/>
          </a:xfrm>
          <a:prstGeom prst="wedgeRectCallout">
            <a:avLst>
              <a:gd name="adj1" fmla="val -80586"/>
              <a:gd name="adj2" fmla="val 29479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Поступления: Дотации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57</a:t>
            </a:r>
            <a:r>
              <a:rPr lang="ru-RU" sz="1000" b="1" dirty="0" smtClean="0">
                <a:solidFill>
                  <a:schemeClr val="tx1"/>
                </a:solidFill>
              </a:rPr>
              <a:t>,19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  <p:graphicFrame>
        <p:nvGraphicFramePr>
          <p:cNvPr id="26" name="Диаграмма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6358593"/>
              </p:ext>
            </p:extLst>
          </p:nvPr>
        </p:nvGraphicFramePr>
        <p:xfrm>
          <a:off x="4839784" y="2660929"/>
          <a:ext cx="5457825" cy="362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" name="Прямоугольная выноска 26"/>
          <p:cNvSpPr/>
          <p:nvPr/>
        </p:nvSpPr>
        <p:spPr>
          <a:xfrm>
            <a:off x="10179180" y="4875897"/>
            <a:ext cx="1368975" cy="612648"/>
          </a:xfrm>
          <a:prstGeom prst="wedgeRectCallout">
            <a:avLst>
              <a:gd name="adj1" fmla="val -61104"/>
              <a:gd name="adj2" fmla="val -108580"/>
            </a:avLst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Поступления: </a:t>
            </a:r>
            <a:r>
              <a:rPr lang="ru-RU" sz="1000" dirty="0" smtClean="0">
                <a:solidFill>
                  <a:schemeClr val="tx1"/>
                </a:solidFill>
              </a:rPr>
              <a:t>Субсидии</a:t>
            </a:r>
            <a:endParaRPr lang="ru-RU" sz="1000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</a:rPr>
              <a:t>3</a:t>
            </a:r>
            <a:r>
              <a:rPr lang="ru-RU" sz="1000" b="1" dirty="0" smtClean="0">
                <a:solidFill>
                  <a:schemeClr val="tx1"/>
                </a:solidFill>
              </a:rPr>
              <a:t>,91 </a:t>
            </a:r>
            <a:r>
              <a:rPr lang="ru-RU" sz="1000" dirty="0" smtClean="0">
                <a:solidFill>
                  <a:schemeClr val="tx1"/>
                </a:solidFill>
              </a:rPr>
              <a:t>%</a:t>
            </a:r>
            <a:endParaRPr lang="ru-RU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1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7" grpId="0" animBg="1"/>
      <p:bldP spid="24" grpId="0" animBg="1"/>
      <p:bldP spid="27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8519</TotalTime>
  <Words>1139</Words>
  <Application>Microsoft Office PowerPoint</Application>
  <PresentationFormat>Широкоэкранный</PresentationFormat>
  <Paragraphs>384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Легкий дым</vt:lpstr>
      <vt:lpstr>1-й квартал за 2022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user</dc:creator>
  <cp:lastModifiedBy>user</cp:lastModifiedBy>
  <cp:revision>444</cp:revision>
  <dcterms:created xsi:type="dcterms:W3CDTF">2017-09-11T10:04:56Z</dcterms:created>
  <dcterms:modified xsi:type="dcterms:W3CDTF">2022-04-11T09:54:06Z</dcterms:modified>
</cp:coreProperties>
</file>